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43891200" cy="3291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jwIz6WtGqGQFLfnJAr4imwfOp2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5787"/>
    <a:srgbClr val="EDB5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4"/>
    <p:restoredTop sz="94684"/>
  </p:normalViewPr>
  <p:slideViewPr>
    <p:cSldViewPr snapToGrid="0">
      <p:cViewPr varScale="1">
        <p:scale>
          <a:sx n="22" d="100"/>
          <a:sy n="22" d="100"/>
        </p:scale>
        <p:origin x="960" y="296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51c7a25b43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g251c7a25b43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g251c7a25b43_0_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lvl="0" algn="ctr">
              <a:spcBef>
                <a:spcPts val="3080"/>
              </a:spcBef>
              <a:spcAft>
                <a:spcPts val="0"/>
              </a:spcAft>
              <a:buClr>
                <a:srgbClr val="888888"/>
              </a:buClr>
              <a:buSzPts val="154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680"/>
              </a:spcBef>
              <a:spcAft>
                <a:spcPts val="0"/>
              </a:spcAft>
              <a:buClr>
                <a:srgbClr val="888888"/>
              </a:buClr>
              <a:buSzPts val="134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300"/>
              </a:spcBef>
              <a:spcAft>
                <a:spcPts val="0"/>
              </a:spcAft>
              <a:buClr>
                <a:srgbClr val="888888"/>
              </a:buClr>
              <a:buSzPts val="115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92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92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92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92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92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92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11083289" y="-1207766"/>
            <a:ext cx="21724622" cy="39502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22715220" y="10424165"/>
            <a:ext cx="28087320" cy="987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2598420" y="914405"/>
            <a:ext cx="28087320" cy="2889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00"/>
              <a:buFont typeface="Calibri"/>
              <a:buNone/>
              <a:defRPr sz="192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b" anchorCtr="0">
            <a:normAutofit/>
          </a:bodyPr>
          <a:lstStyle>
            <a:lvl1pPr marL="457200" lvl="0" indent="-228600" algn="l">
              <a:spcBef>
                <a:spcPts val="192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 sz="96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1720"/>
              </a:spcBef>
              <a:spcAft>
                <a:spcPts val="0"/>
              </a:spcAft>
              <a:buClr>
                <a:srgbClr val="888888"/>
              </a:buClr>
              <a:buSzPts val="8600"/>
              <a:buNone/>
              <a:defRPr sz="86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540"/>
              </a:spcBef>
              <a:spcAft>
                <a:spcPts val="0"/>
              </a:spcAft>
              <a:buClr>
                <a:srgbClr val="888888"/>
              </a:buClr>
              <a:buSzPts val="7700"/>
              <a:buNone/>
              <a:defRPr sz="77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67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67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67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67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67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67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2194560" y="7680963"/>
            <a:ext cx="19385280" cy="21724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lvl="0" indent="-1079500" algn="l">
              <a:spcBef>
                <a:spcPts val="2680"/>
              </a:spcBef>
              <a:spcAft>
                <a:spcPts val="0"/>
              </a:spcAft>
              <a:buClr>
                <a:schemeClr val="dk1"/>
              </a:buClr>
              <a:buSzPts val="13400"/>
              <a:buChar char="•"/>
              <a:defRPr sz="13400"/>
            </a:lvl1pPr>
            <a:lvl2pPr marL="914400" lvl="1" indent="-958850" algn="l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Char char="–"/>
              <a:defRPr sz="11500"/>
            </a:lvl2pPr>
            <a:lvl3pPr marL="1371600" lvl="2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3pPr>
            <a:lvl4pPr marL="1828800" lvl="3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–"/>
              <a:defRPr sz="8600"/>
            </a:lvl4pPr>
            <a:lvl5pPr marL="2286000" lvl="4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»"/>
              <a:defRPr sz="8600"/>
            </a:lvl5pPr>
            <a:lvl6pPr marL="2743200" lvl="5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6pPr>
            <a:lvl7pPr marL="3200400" lvl="6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7pPr>
            <a:lvl8pPr marL="3657600" lvl="7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8pPr>
            <a:lvl9pPr marL="4114800" lvl="8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22311360" y="7680963"/>
            <a:ext cx="19385280" cy="21724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lvl="0" indent="-1079500" algn="l">
              <a:spcBef>
                <a:spcPts val="2680"/>
              </a:spcBef>
              <a:spcAft>
                <a:spcPts val="0"/>
              </a:spcAft>
              <a:buClr>
                <a:schemeClr val="dk1"/>
              </a:buClr>
              <a:buSzPts val="13400"/>
              <a:buChar char="•"/>
              <a:defRPr sz="13400"/>
            </a:lvl1pPr>
            <a:lvl2pPr marL="914400" lvl="1" indent="-958850" algn="l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Char char="–"/>
              <a:defRPr sz="11500"/>
            </a:lvl2pPr>
            <a:lvl3pPr marL="1371600" lvl="2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3pPr>
            <a:lvl4pPr marL="1828800" lvl="3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–"/>
              <a:defRPr sz="8600"/>
            </a:lvl4pPr>
            <a:lvl5pPr marL="2286000" lvl="4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»"/>
              <a:defRPr sz="8600"/>
            </a:lvl5pPr>
            <a:lvl6pPr marL="2743200" lvl="5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6pPr>
            <a:lvl7pPr marL="3200400" lvl="6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7pPr>
            <a:lvl8pPr marL="3657600" lvl="7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8pPr>
            <a:lvl9pPr marL="4114800" lvl="8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1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b" anchorCtr="0">
            <a:normAutofit/>
          </a:bodyPr>
          <a:lstStyle>
            <a:lvl1pPr marL="457200" lvl="0" indent="-228600" algn="l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None/>
              <a:defRPr sz="11500" b="1"/>
            </a:lvl1pPr>
            <a:lvl2pPr marL="914400" lvl="1" indent="-2286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 b="1"/>
            </a:lvl2pPr>
            <a:lvl3pPr marL="1371600" lvl="2" indent="-2286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None/>
              <a:defRPr sz="8600" b="1"/>
            </a:lvl3pPr>
            <a:lvl4pPr marL="1828800" lvl="3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4pPr>
            <a:lvl5pPr marL="2286000" lvl="4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5pPr>
            <a:lvl6pPr marL="2743200" lvl="5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6pPr>
            <a:lvl7pPr marL="3200400" lvl="6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7pPr>
            <a:lvl8pPr marL="3657600" lvl="7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8pPr>
            <a:lvl9pPr marL="4114800" lvl="8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2194560" y="10439400"/>
            <a:ext cx="19392902" cy="18966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lvl="0" indent="-958850" algn="l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Char char="•"/>
              <a:defRPr sz="11500"/>
            </a:lvl1pPr>
            <a:lvl2pPr marL="914400" lvl="1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–"/>
              <a:defRPr sz="9600"/>
            </a:lvl2pPr>
            <a:lvl3pPr marL="1371600" lvl="2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3pPr>
            <a:lvl4pPr marL="1828800" lvl="3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–"/>
              <a:defRPr sz="7700"/>
            </a:lvl4pPr>
            <a:lvl5pPr marL="2286000" lvl="4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»"/>
              <a:defRPr sz="7700"/>
            </a:lvl5pPr>
            <a:lvl6pPr marL="2743200" lvl="5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6pPr>
            <a:lvl7pPr marL="3200400" lvl="6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7pPr>
            <a:lvl8pPr marL="3657600" lvl="7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8pPr>
            <a:lvl9pPr marL="4114800" lvl="8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22296122" y="7368542"/>
            <a:ext cx="19400520" cy="30708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b" anchorCtr="0">
            <a:normAutofit/>
          </a:bodyPr>
          <a:lstStyle>
            <a:lvl1pPr marL="457200" lvl="0" indent="-228600" algn="l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None/>
              <a:defRPr sz="11500" b="1"/>
            </a:lvl1pPr>
            <a:lvl2pPr marL="914400" lvl="1" indent="-2286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 b="1"/>
            </a:lvl2pPr>
            <a:lvl3pPr marL="1371600" lvl="2" indent="-2286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None/>
              <a:defRPr sz="8600" b="1"/>
            </a:lvl3pPr>
            <a:lvl4pPr marL="1828800" lvl="3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4pPr>
            <a:lvl5pPr marL="2286000" lvl="4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5pPr>
            <a:lvl6pPr marL="2743200" lvl="5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6pPr>
            <a:lvl7pPr marL="3200400" lvl="6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7pPr>
            <a:lvl8pPr marL="3657600" lvl="7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8pPr>
            <a:lvl9pPr marL="4114800" lvl="8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22296122" y="10439400"/>
            <a:ext cx="19400520" cy="18966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lvl="0" indent="-958850" algn="l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Char char="•"/>
              <a:defRPr sz="11500"/>
            </a:lvl1pPr>
            <a:lvl2pPr marL="914400" lvl="1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–"/>
              <a:defRPr sz="9600"/>
            </a:lvl2pPr>
            <a:lvl3pPr marL="1371600" lvl="2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3pPr>
            <a:lvl4pPr marL="1828800" lvl="3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–"/>
              <a:defRPr sz="7700"/>
            </a:lvl4pPr>
            <a:lvl5pPr marL="2286000" lvl="4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»"/>
              <a:defRPr sz="7700"/>
            </a:lvl5pPr>
            <a:lvl6pPr marL="2743200" lvl="5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6pPr>
            <a:lvl7pPr marL="3200400" lvl="6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7pPr>
            <a:lvl8pPr marL="3657600" lvl="7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8pPr>
            <a:lvl9pPr marL="4114800" lvl="8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  <a:defRPr sz="96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17160240" y="1310643"/>
            <a:ext cx="24536400" cy="28094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lvl="0" indent="-1206500" algn="l">
              <a:spcBef>
                <a:spcPts val="3080"/>
              </a:spcBef>
              <a:spcAft>
                <a:spcPts val="0"/>
              </a:spcAft>
              <a:buClr>
                <a:schemeClr val="dk1"/>
              </a:buClr>
              <a:buSzPts val="15400"/>
              <a:buChar char="•"/>
              <a:defRPr sz="15400"/>
            </a:lvl1pPr>
            <a:lvl2pPr marL="914400" lvl="1" indent="-1079500" algn="l">
              <a:spcBef>
                <a:spcPts val="2680"/>
              </a:spcBef>
              <a:spcAft>
                <a:spcPts val="0"/>
              </a:spcAft>
              <a:buClr>
                <a:schemeClr val="dk1"/>
              </a:buClr>
              <a:buSzPts val="13400"/>
              <a:buChar char="–"/>
              <a:defRPr sz="13400"/>
            </a:lvl2pPr>
            <a:lvl3pPr marL="1371600" lvl="2" indent="-958850" algn="l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Char char="•"/>
              <a:defRPr sz="11500"/>
            </a:lvl3pPr>
            <a:lvl4pPr marL="1828800" lvl="3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–"/>
              <a:defRPr sz="9600"/>
            </a:lvl4pPr>
            <a:lvl5pPr marL="2286000" lvl="4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»"/>
              <a:defRPr sz="9600"/>
            </a:lvl5pPr>
            <a:lvl6pPr marL="2743200" lvl="5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6pPr>
            <a:lvl7pPr marL="3200400" lvl="6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7pPr>
            <a:lvl8pPr marL="3657600" lvl="7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8pPr>
            <a:lvl9pPr marL="4114800" lvl="8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2194563" y="6888483"/>
            <a:ext cx="14439902" cy="22517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lvl="0" indent="-228600" algn="l">
              <a:spcBef>
                <a:spcPts val="1340"/>
              </a:spcBef>
              <a:spcAft>
                <a:spcPts val="0"/>
              </a:spcAft>
              <a:buClr>
                <a:schemeClr val="dk1"/>
              </a:buClr>
              <a:buSzPts val="6700"/>
              <a:buNone/>
              <a:defRPr sz="6700"/>
            </a:lvl1pPr>
            <a:lvl2pPr marL="914400" lvl="1" indent="-228600" algn="l"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None/>
              <a:defRPr sz="5800"/>
            </a:lvl2pPr>
            <a:lvl3pPr marL="1371600" lvl="2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3pPr>
            <a:lvl4pPr marL="1828800" lvl="3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4pPr>
            <a:lvl5pPr marL="2286000" lvl="4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5pPr>
            <a:lvl6pPr marL="2743200" lvl="5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6pPr>
            <a:lvl7pPr marL="3200400" lvl="6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7pPr>
            <a:lvl8pPr marL="3657600" lvl="7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8pPr>
            <a:lvl9pPr marL="4114800" lvl="8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  <a:defRPr sz="96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8602982" y="2941320"/>
            <a:ext cx="26334720" cy="1975104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8602982" y="25763222"/>
            <a:ext cx="26334720" cy="3863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lvl="0" indent="-228600" algn="l">
              <a:spcBef>
                <a:spcPts val="1340"/>
              </a:spcBef>
              <a:spcAft>
                <a:spcPts val="0"/>
              </a:spcAft>
              <a:buClr>
                <a:schemeClr val="dk1"/>
              </a:buClr>
              <a:buSzPts val="6700"/>
              <a:buNone/>
              <a:defRPr sz="6700"/>
            </a:lvl1pPr>
            <a:lvl2pPr marL="914400" lvl="1" indent="-228600" algn="l"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None/>
              <a:defRPr sz="5800"/>
            </a:lvl2pPr>
            <a:lvl3pPr marL="1371600" lvl="2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3pPr>
            <a:lvl4pPr marL="1828800" lvl="3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4pPr>
            <a:lvl5pPr marL="2286000" lvl="4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5pPr>
            <a:lvl6pPr marL="2743200" lvl="5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6pPr>
            <a:lvl7pPr marL="3200400" lvl="6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7pPr>
            <a:lvl8pPr marL="3657600" lvl="7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8pPr>
            <a:lvl9pPr marL="4114800" lvl="8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06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100"/>
              <a:buFont typeface="Calibri"/>
              <a:buNone/>
              <a:defRPr sz="2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marR="0" lvl="0" indent="-1206500" algn="l" rtl="0">
              <a:spcBef>
                <a:spcPts val="3080"/>
              </a:spcBef>
              <a:spcAft>
                <a:spcPts val="0"/>
              </a:spcAft>
              <a:buClr>
                <a:schemeClr val="dk1"/>
              </a:buClr>
              <a:buSzPts val="15400"/>
              <a:buFont typeface="Arial"/>
              <a:buChar char="•"/>
              <a:defRPr sz="1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079500" algn="l" rtl="0">
              <a:spcBef>
                <a:spcPts val="2680"/>
              </a:spcBef>
              <a:spcAft>
                <a:spcPts val="0"/>
              </a:spcAft>
              <a:buClr>
                <a:schemeClr val="dk1"/>
              </a:buClr>
              <a:buSzPts val="13400"/>
              <a:buFont typeface="Arial"/>
              <a:buChar char="–"/>
              <a:defRPr sz="1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58850" algn="l" rtl="0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Char char="•"/>
              <a:defRPr sz="1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38200" algn="l" rtl="0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–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38200" algn="l" rtl="0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»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38200" algn="l" rtl="0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38200" algn="l" rtl="0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38200" algn="l" rtl="0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38200" algn="l" rtl="0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5787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14668500" y="6705600"/>
            <a:ext cx="14527823" cy="24841200"/>
          </a:xfrm>
          <a:prstGeom prst="rect">
            <a:avLst/>
          </a:prstGeom>
          <a:solidFill>
            <a:srgbClr val="7D99BA"/>
          </a:solidFill>
          <a:ln>
            <a:noFill/>
          </a:ln>
          <a:effectLst>
            <a:outerShdw blurRad="50800" dist="50800" dir="5400000" algn="ctr" rotWithShape="0">
              <a:srgbClr val="93BFD1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471246" y="6705600"/>
            <a:ext cx="12244754" cy="24841200"/>
          </a:xfrm>
          <a:prstGeom prst="rect">
            <a:avLst/>
          </a:prstGeom>
          <a:solidFill>
            <a:srgbClr val="7D99B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471246" y="1719858"/>
            <a:ext cx="29489400" cy="35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0" b="1" dirty="0">
                <a:solidFill>
                  <a:srgbClr val="EDB512"/>
                </a:solidFill>
              </a:rPr>
              <a:t>Title</a:t>
            </a:r>
            <a:endParaRPr sz="54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lt1"/>
                </a:solidFill>
              </a:rPr>
              <a:t>Authors</a:t>
            </a:r>
            <a:endParaRPr sz="4800" b="1" dirty="0">
              <a:solidFill>
                <a:schemeClr val="lt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lt1"/>
                </a:solidFill>
              </a:rPr>
              <a:t>Institution(s)</a:t>
            </a:r>
            <a:endParaRPr sz="4800" b="1" dirty="0">
              <a:solidFill>
                <a:schemeClr val="lt1"/>
              </a:solidFill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0" y="0"/>
            <a:ext cx="43891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0" y="0"/>
            <a:ext cx="43891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30148823" y="6705600"/>
            <a:ext cx="12244754" cy="24841200"/>
          </a:xfrm>
          <a:prstGeom prst="rect">
            <a:avLst/>
          </a:prstGeom>
          <a:solidFill>
            <a:srgbClr val="7D99BA"/>
          </a:solidFill>
          <a:ln>
            <a:noFill/>
          </a:ln>
          <a:effectLst>
            <a:outerShdw blurRad="50800" dist="50800" dir="5400000" algn="ctr" rotWithShape="0">
              <a:srgbClr val="5CA786">
                <a:alpha val="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2314125" y="9491184"/>
            <a:ext cx="10896600" cy="6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●"/>
            </a:pPr>
            <a:r>
              <a:rPr lang="en-US" sz="3600">
                <a:solidFill>
                  <a:schemeClr val="lt1"/>
                </a:solidFill>
              </a:rPr>
              <a:t>Brief description regarding the motivations of this study.</a:t>
            </a:r>
            <a:endParaRPr sz="3600">
              <a:solidFill>
                <a:schemeClr val="lt1"/>
              </a:solidFill>
            </a:endParaRPr>
          </a:p>
          <a:p>
            <a:pPr marL="45720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●"/>
            </a:pPr>
            <a:r>
              <a:rPr lang="en-US" sz="3600">
                <a:solidFill>
                  <a:schemeClr val="lt1"/>
                </a:solidFill>
              </a:rPr>
              <a:t>Provide any relevant background information such as descriptors of the pathology (if applicable) or the current problem,</a:t>
            </a:r>
            <a:endParaRPr sz="3600">
              <a:solidFill>
                <a:schemeClr val="lt1"/>
              </a:solidFill>
            </a:endParaRPr>
          </a:p>
          <a:p>
            <a:pPr marL="45720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●"/>
            </a:pPr>
            <a:r>
              <a:rPr lang="en-US" sz="3600">
                <a:solidFill>
                  <a:schemeClr val="lt1"/>
                </a:solidFill>
              </a:rPr>
              <a:t>Describe the question that this research is trying to answer or contribute to.</a:t>
            </a:r>
            <a:endParaRPr sz="360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lt1"/>
              </a:solidFill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2059150" y="7368363"/>
            <a:ext cx="10896600" cy="12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0" b="1">
                <a:solidFill>
                  <a:srgbClr val="EDB512"/>
                </a:solidFill>
              </a:rPr>
              <a:t>Intro/Objectives</a:t>
            </a:r>
            <a:endParaRPr/>
          </a:p>
        </p:txBody>
      </p:sp>
      <p:sp>
        <p:nvSpPr>
          <p:cNvPr id="97" name="Google Shape;97;p1"/>
          <p:cNvSpPr txBox="1"/>
          <p:nvPr/>
        </p:nvSpPr>
        <p:spPr>
          <a:xfrm>
            <a:off x="2239317" y="18914619"/>
            <a:ext cx="10896600" cy="48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●"/>
            </a:pPr>
            <a:r>
              <a:rPr lang="en-US" sz="3600">
                <a:solidFill>
                  <a:schemeClr val="lt1"/>
                </a:solidFill>
              </a:rPr>
              <a:t>Describe how you conducted the research.</a:t>
            </a:r>
            <a:endParaRPr sz="3600">
              <a:solidFill>
                <a:schemeClr val="lt1"/>
              </a:solidFill>
            </a:endParaRPr>
          </a:p>
          <a:p>
            <a:pPr marL="457200" marR="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●"/>
            </a:pPr>
            <a:r>
              <a:rPr lang="en-US" sz="3600">
                <a:solidFill>
                  <a:schemeClr val="lt1"/>
                </a:solidFill>
              </a:rPr>
              <a:t>How did you conduct the literature search (if applicable).</a:t>
            </a:r>
            <a:endParaRPr sz="3600">
              <a:solidFill>
                <a:schemeClr val="lt1"/>
              </a:solidFill>
            </a:endParaRPr>
          </a:p>
          <a:p>
            <a:pPr marL="457200" marR="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●"/>
            </a:pPr>
            <a:r>
              <a:rPr lang="en-US" sz="3600">
                <a:solidFill>
                  <a:schemeClr val="lt1"/>
                </a:solidFill>
              </a:rPr>
              <a:t>How did you gather the data necessary to answer your research question?</a:t>
            </a:r>
            <a:endParaRPr sz="3600">
              <a:solidFill>
                <a:schemeClr val="lt1"/>
              </a:solidFill>
            </a:endParaRPr>
          </a:p>
          <a:p>
            <a:pPr marL="457200" marR="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●"/>
            </a:pPr>
            <a:r>
              <a:rPr lang="en-US" sz="3600">
                <a:solidFill>
                  <a:schemeClr val="lt1"/>
                </a:solidFill>
              </a:rPr>
              <a:t>What statistics did you use to analyze your data?</a:t>
            </a:r>
            <a:endParaRPr sz="3600">
              <a:solidFill>
                <a:schemeClr val="lt1"/>
              </a:solidFill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2239317" y="17348173"/>
            <a:ext cx="6172200" cy="12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0" b="1">
                <a:solidFill>
                  <a:srgbClr val="EDB512"/>
                </a:solidFill>
              </a:rPr>
              <a:t>Methods</a:t>
            </a:r>
            <a:endParaRPr/>
          </a:p>
        </p:txBody>
      </p:sp>
      <p:sp>
        <p:nvSpPr>
          <p:cNvPr id="99" name="Google Shape;99;p1"/>
          <p:cNvSpPr txBox="1"/>
          <p:nvPr/>
        </p:nvSpPr>
        <p:spPr>
          <a:xfrm>
            <a:off x="15544800" y="9353387"/>
            <a:ext cx="13030200" cy="314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●"/>
            </a:pPr>
            <a:r>
              <a:rPr lang="en-US" sz="3600">
                <a:solidFill>
                  <a:schemeClr val="lt1"/>
                </a:solidFill>
              </a:rPr>
              <a:t>How many data points (n) were you able to gather?</a:t>
            </a:r>
            <a:endParaRPr sz="3600">
              <a:solidFill>
                <a:schemeClr val="lt1"/>
              </a:solidFill>
            </a:endParaRPr>
          </a:p>
          <a:p>
            <a:pPr marL="45720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●"/>
            </a:pPr>
            <a:r>
              <a:rPr lang="en-US" sz="3600">
                <a:solidFill>
                  <a:schemeClr val="lt1"/>
                </a:solidFill>
              </a:rPr>
              <a:t>What were the patient demographics (if applicable)?</a:t>
            </a:r>
            <a:endParaRPr sz="3600">
              <a:solidFill>
                <a:schemeClr val="lt1"/>
              </a:solidFill>
            </a:endParaRPr>
          </a:p>
          <a:p>
            <a:pPr marL="457200" marR="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●"/>
            </a:pPr>
            <a:r>
              <a:rPr lang="en-US" sz="3600">
                <a:solidFill>
                  <a:schemeClr val="lt1"/>
                </a:solidFill>
              </a:rPr>
              <a:t>What were the results of your data collection?</a:t>
            </a:r>
            <a:endParaRPr sz="360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lt1"/>
              </a:solidFill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15544800" y="7405941"/>
            <a:ext cx="6172200" cy="12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0" b="1">
                <a:solidFill>
                  <a:srgbClr val="EDB512"/>
                </a:solidFill>
              </a:rPr>
              <a:t>Results</a:t>
            </a:r>
            <a:endParaRPr/>
          </a:p>
        </p:txBody>
      </p:sp>
      <p:sp>
        <p:nvSpPr>
          <p:cNvPr id="101" name="Google Shape;101;p1"/>
          <p:cNvSpPr txBox="1"/>
          <p:nvPr/>
        </p:nvSpPr>
        <p:spPr>
          <a:xfrm>
            <a:off x="30909080" y="9353387"/>
            <a:ext cx="10896600" cy="48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●"/>
            </a:pPr>
            <a:r>
              <a:rPr lang="en-US" sz="3600">
                <a:solidFill>
                  <a:schemeClr val="lt1"/>
                </a:solidFill>
              </a:rPr>
              <a:t>How many data points (n) were you able to gather?</a:t>
            </a:r>
            <a:endParaRPr sz="3600">
              <a:solidFill>
                <a:schemeClr val="lt1"/>
              </a:solidFill>
            </a:endParaRPr>
          </a:p>
          <a:p>
            <a:pPr marL="45720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●"/>
            </a:pPr>
            <a:r>
              <a:rPr lang="en-US" sz="3600">
                <a:solidFill>
                  <a:schemeClr val="lt1"/>
                </a:solidFill>
              </a:rPr>
              <a:t>What were the patient demographics (if applicable)?</a:t>
            </a:r>
            <a:endParaRPr sz="3600">
              <a:solidFill>
                <a:schemeClr val="lt1"/>
              </a:solidFill>
            </a:endParaRPr>
          </a:p>
          <a:p>
            <a:pPr marL="45720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Char char="●"/>
            </a:pPr>
            <a:r>
              <a:rPr lang="en-US" sz="3600">
                <a:solidFill>
                  <a:schemeClr val="lt1"/>
                </a:solidFill>
              </a:rPr>
              <a:t>What were the results of your data collection?</a:t>
            </a:r>
            <a:endParaRPr sz="360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lt1"/>
              </a:solidFill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0909080" y="7368366"/>
            <a:ext cx="6172200" cy="12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0" b="1">
                <a:solidFill>
                  <a:srgbClr val="EDB512"/>
                </a:solidFill>
              </a:rPr>
              <a:t>Results</a:t>
            </a:r>
            <a:endParaRPr/>
          </a:p>
        </p:txBody>
      </p:sp>
      <p:sp>
        <p:nvSpPr>
          <p:cNvPr id="103" name="Google Shape;103;p1"/>
          <p:cNvSpPr txBox="1"/>
          <p:nvPr/>
        </p:nvSpPr>
        <p:spPr>
          <a:xfrm>
            <a:off x="30862397" y="18929160"/>
            <a:ext cx="10896600" cy="314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●"/>
            </a:pPr>
            <a:r>
              <a:rPr lang="en-US" sz="3600">
                <a:solidFill>
                  <a:schemeClr val="lt1"/>
                </a:solidFill>
              </a:rPr>
              <a:t>What new knowledge was added after conducting this research?</a:t>
            </a:r>
            <a:endParaRPr sz="3600">
              <a:solidFill>
                <a:schemeClr val="lt1"/>
              </a:solidFill>
            </a:endParaRPr>
          </a:p>
          <a:p>
            <a:pPr marL="457200" marR="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●"/>
            </a:pPr>
            <a:r>
              <a:rPr lang="en-US" sz="3600">
                <a:solidFill>
                  <a:schemeClr val="lt1"/>
                </a:solidFill>
              </a:rPr>
              <a:t>What are further steps that you think are necessary to progress the research further?</a:t>
            </a:r>
            <a:endParaRPr sz="3600">
              <a:solidFill>
                <a:schemeClr val="lt1"/>
              </a:solidFill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0862397" y="17362714"/>
            <a:ext cx="6172200" cy="12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0" b="1">
                <a:solidFill>
                  <a:srgbClr val="EDB512"/>
                </a:solidFill>
              </a:rPr>
              <a:t>Conclusion</a:t>
            </a:r>
            <a:endParaRPr/>
          </a:p>
        </p:txBody>
      </p:sp>
      <p:pic>
        <p:nvPicPr>
          <p:cNvPr id="105" name="Google Shape;105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07054" y="18914624"/>
            <a:ext cx="13450713" cy="7571325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"/>
          <p:cNvSpPr txBox="1"/>
          <p:nvPr/>
        </p:nvSpPr>
        <p:spPr>
          <a:xfrm>
            <a:off x="15544800" y="17296250"/>
            <a:ext cx="13450800" cy="12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0" b="1">
                <a:solidFill>
                  <a:srgbClr val="EDB512"/>
                </a:solidFill>
              </a:rPr>
              <a:t>Sample Chart for Results</a:t>
            </a:r>
            <a:endParaRPr/>
          </a:p>
        </p:txBody>
      </p:sp>
      <p:pic>
        <p:nvPicPr>
          <p:cNvPr id="107" name="Google Shape;107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235000" y="1252383"/>
            <a:ext cx="12244750" cy="4505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5787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51c7a25b43_0_3"/>
          <p:cNvSpPr/>
          <p:nvPr/>
        </p:nvSpPr>
        <p:spPr>
          <a:xfrm>
            <a:off x="14668500" y="6705600"/>
            <a:ext cx="14527800" cy="24841200"/>
          </a:xfrm>
          <a:prstGeom prst="rect">
            <a:avLst/>
          </a:prstGeom>
          <a:solidFill>
            <a:srgbClr val="7D99BA"/>
          </a:solidFill>
          <a:ln>
            <a:noFill/>
          </a:ln>
          <a:effectLst>
            <a:outerShdw blurRad="50800" dist="50800" dir="5400000" algn="ctr" rotWithShape="0">
              <a:srgbClr val="93BFD1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g251c7a25b43_0_3"/>
          <p:cNvSpPr/>
          <p:nvPr/>
        </p:nvSpPr>
        <p:spPr>
          <a:xfrm>
            <a:off x="1471246" y="6705600"/>
            <a:ext cx="12244800" cy="24841200"/>
          </a:xfrm>
          <a:prstGeom prst="rect">
            <a:avLst/>
          </a:prstGeom>
          <a:solidFill>
            <a:srgbClr val="7D99B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g251c7a25b43_0_3"/>
          <p:cNvSpPr txBox="1"/>
          <p:nvPr/>
        </p:nvSpPr>
        <p:spPr>
          <a:xfrm>
            <a:off x="1471246" y="1719858"/>
            <a:ext cx="29489400" cy="35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0" b="1" dirty="0">
                <a:solidFill>
                  <a:srgbClr val="EDB512"/>
                </a:solidFill>
              </a:rPr>
              <a:t>Title</a:t>
            </a:r>
            <a:endParaRPr sz="5400" dirty="0">
              <a:solidFill>
                <a:srgbClr val="EDB512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lt1"/>
                </a:solidFill>
              </a:rPr>
              <a:t>Authors</a:t>
            </a:r>
            <a:endParaRPr sz="4800" b="1" dirty="0">
              <a:solidFill>
                <a:schemeClr val="lt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lt1"/>
                </a:solidFill>
              </a:rPr>
              <a:t>Institution(s)</a:t>
            </a:r>
            <a:endParaRPr sz="4800" b="1" dirty="0">
              <a:solidFill>
                <a:schemeClr val="lt1"/>
              </a:solidFill>
            </a:endParaRPr>
          </a:p>
        </p:txBody>
      </p:sp>
      <p:sp>
        <p:nvSpPr>
          <p:cNvPr id="117" name="Google Shape;117;g251c7a25b43_0_3"/>
          <p:cNvSpPr/>
          <p:nvPr/>
        </p:nvSpPr>
        <p:spPr>
          <a:xfrm>
            <a:off x="0" y="0"/>
            <a:ext cx="43891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g251c7a25b43_0_3"/>
          <p:cNvSpPr/>
          <p:nvPr/>
        </p:nvSpPr>
        <p:spPr>
          <a:xfrm>
            <a:off x="0" y="0"/>
            <a:ext cx="43891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g251c7a25b43_0_3"/>
          <p:cNvSpPr/>
          <p:nvPr/>
        </p:nvSpPr>
        <p:spPr>
          <a:xfrm>
            <a:off x="30148823" y="6705600"/>
            <a:ext cx="12244800" cy="24841200"/>
          </a:xfrm>
          <a:prstGeom prst="rect">
            <a:avLst/>
          </a:prstGeom>
          <a:solidFill>
            <a:srgbClr val="7D99BA"/>
          </a:solidFill>
          <a:ln>
            <a:noFill/>
          </a:ln>
          <a:effectLst>
            <a:outerShdw blurRad="50800" dist="50800" dir="5400000" algn="ctr" rotWithShape="0">
              <a:srgbClr val="5CA786">
                <a:alpha val="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g251c7a25b43_0_3"/>
          <p:cNvSpPr txBox="1"/>
          <p:nvPr/>
        </p:nvSpPr>
        <p:spPr>
          <a:xfrm>
            <a:off x="2105800" y="9353384"/>
            <a:ext cx="10896600" cy="8171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641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0"/>
              <a:buFont typeface="Arial"/>
              <a:buChar char="●"/>
            </a:pPr>
            <a:r>
              <a:rPr lang="en-US" sz="5000" dirty="0">
                <a:solidFill>
                  <a:schemeClr val="lt1"/>
                </a:solidFill>
              </a:rPr>
              <a:t>Provide a clinical history of the case.</a:t>
            </a:r>
            <a:endParaRPr sz="5000" dirty="0">
              <a:solidFill>
                <a:schemeClr val="lt1"/>
              </a:solidFill>
            </a:endParaRPr>
          </a:p>
          <a:p>
            <a:pPr marL="457200" marR="0" lvl="0" indent="-641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0"/>
              <a:buChar char="●"/>
            </a:pPr>
            <a:r>
              <a:rPr lang="en-US" sz="5000" dirty="0">
                <a:solidFill>
                  <a:schemeClr val="lt1"/>
                </a:solidFill>
              </a:rPr>
              <a:t>Think of this as your typical HPI but more rehabilitation specific.</a:t>
            </a:r>
            <a:endParaRPr sz="5000" dirty="0">
              <a:solidFill>
                <a:schemeClr val="lt1"/>
              </a:solidFill>
            </a:endParaRPr>
          </a:p>
          <a:p>
            <a:pPr marL="457200" marR="0" lvl="0" indent="-6413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0"/>
              <a:buChar char="●"/>
            </a:pPr>
            <a:r>
              <a:rPr lang="en-US" sz="5000" dirty="0">
                <a:solidFill>
                  <a:schemeClr val="lt1"/>
                </a:solidFill>
              </a:rPr>
              <a:t>It may be helpful to include the functional deficits that patient is experiencing.</a:t>
            </a:r>
            <a:endParaRPr sz="5000" dirty="0">
              <a:solidFill>
                <a:schemeClr val="lt1"/>
              </a:solidFill>
            </a:endParaRPr>
          </a:p>
        </p:txBody>
      </p:sp>
      <p:sp>
        <p:nvSpPr>
          <p:cNvPr id="121" name="Google Shape;121;g251c7a25b43_0_3"/>
          <p:cNvSpPr txBox="1"/>
          <p:nvPr/>
        </p:nvSpPr>
        <p:spPr>
          <a:xfrm>
            <a:off x="2819375" y="7368363"/>
            <a:ext cx="10896600" cy="12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0" b="1" dirty="0">
                <a:solidFill>
                  <a:srgbClr val="EDB512"/>
                </a:solidFill>
              </a:rPr>
              <a:t>Case Presentation</a:t>
            </a:r>
            <a:endParaRPr dirty="0">
              <a:solidFill>
                <a:srgbClr val="EDB512"/>
              </a:solidFill>
            </a:endParaRPr>
          </a:p>
        </p:txBody>
      </p:sp>
      <p:sp>
        <p:nvSpPr>
          <p:cNvPr id="122" name="Google Shape;122;g251c7a25b43_0_3"/>
          <p:cNvSpPr txBox="1"/>
          <p:nvPr/>
        </p:nvSpPr>
        <p:spPr>
          <a:xfrm>
            <a:off x="30909080" y="9353387"/>
            <a:ext cx="10896600" cy="75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5461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Char char="●"/>
            </a:pPr>
            <a:r>
              <a:rPr lang="en-US" sz="5000" dirty="0">
                <a:solidFill>
                  <a:schemeClr val="lt1"/>
                </a:solidFill>
              </a:rPr>
              <a:t>What new knowledge was obtained from this case presentation?</a:t>
            </a:r>
            <a:endParaRPr sz="5000" dirty="0">
              <a:solidFill>
                <a:schemeClr val="lt1"/>
              </a:solidFill>
            </a:endParaRPr>
          </a:p>
          <a:p>
            <a:pPr marL="457200" marR="0" lvl="0" indent="-5461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Char char="●"/>
            </a:pPr>
            <a:r>
              <a:rPr lang="en-US" sz="5000" dirty="0">
                <a:solidFill>
                  <a:schemeClr val="lt1"/>
                </a:solidFill>
              </a:rPr>
              <a:t>How does the clinical history or management of this case influence the broader picture of the clinical topic?</a:t>
            </a:r>
            <a:endParaRPr sz="5000" dirty="0">
              <a:solidFill>
                <a:schemeClr val="lt1"/>
              </a:solidFill>
            </a:endParaRPr>
          </a:p>
          <a:p>
            <a:pPr marL="45720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</p:txBody>
      </p:sp>
      <p:sp>
        <p:nvSpPr>
          <p:cNvPr id="123" name="Google Shape;123;g251c7a25b43_0_3"/>
          <p:cNvSpPr txBox="1"/>
          <p:nvPr/>
        </p:nvSpPr>
        <p:spPr>
          <a:xfrm>
            <a:off x="30909080" y="7368366"/>
            <a:ext cx="6172200" cy="12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0" b="1" dirty="0">
                <a:solidFill>
                  <a:srgbClr val="EDB512"/>
                </a:solidFill>
              </a:rPr>
              <a:t>Discussion</a:t>
            </a:r>
            <a:endParaRPr dirty="0">
              <a:solidFill>
                <a:srgbClr val="EDB512"/>
              </a:solidFill>
            </a:endParaRPr>
          </a:p>
        </p:txBody>
      </p:sp>
      <p:sp>
        <p:nvSpPr>
          <p:cNvPr id="124" name="Google Shape;124;g251c7a25b43_0_3"/>
          <p:cNvSpPr txBox="1"/>
          <p:nvPr/>
        </p:nvSpPr>
        <p:spPr>
          <a:xfrm>
            <a:off x="30862397" y="18929160"/>
            <a:ext cx="10896600" cy="77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5461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Arial"/>
              <a:buChar char="●"/>
            </a:pPr>
            <a:r>
              <a:rPr lang="en-US" sz="5000" dirty="0">
                <a:solidFill>
                  <a:schemeClr val="lt1"/>
                </a:solidFill>
              </a:rPr>
              <a:t>What new knowledge was contributed to the field with this case?</a:t>
            </a:r>
            <a:endParaRPr sz="5000" dirty="0">
              <a:solidFill>
                <a:schemeClr val="lt1"/>
              </a:solidFill>
            </a:endParaRPr>
          </a:p>
          <a:p>
            <a:pPr marL="457200" marR="0" lvl="0" indent="-5461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Char char="●"/>
            </a:pPr>
            <a:r>
              <a:rPr lang="en-US" sz="5000" dirty="0">
                <a:solidFill>
                  <a:schemeClr val="lt1"/>
                </a:solidFill>
              </a:rPr>
              <a:t>What are potential next steps you can envision the field of physiatry should take to progress the body of this research?</a:t>
            </a:r>
            <a:endParaRPr sz="5000" dirty="0">
              <a:solidFill>
                <a:schemeClr val="lt1"/>
              </a:solidFill>
            </a:endParaRPr>
          </a:p>
        </p:txBody>
      </p:sp>
      <p:sp>
        <p:nvSpPr>
          <p:cNvPr id="125" name="Google Shape;125;g251c7a25b43_0_3"/>
          <p:cNvSpPr txBox="1"/>
          <p:nvPr/>
        </p:nvSpPr>
        <p:spPr>
          <a:xfrm>
            <a:off x="30862397" y="17362714"/>
            <a:ext cx="6172200" cy="12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0" b="1" dirty="0">
                <a:solidFill>
                  <a:srgbClr val="EDB512"/>
                </a:solidFill>
              </a:rPr>
              <a:t>Conclusion</a:t>
            </a:r>
            <a:endParaRPr dirty="0">
              <a:solidFill>
                <a:srgbClr val="EDB512"/>
              </a:solidFill>
            </a:endParaRPr>
          </a:p>
        </p:txBody>
      </p:sp>
      <p:pic>
        <p:nvPicPr>
          <p:cNvPr id="126" name="Google Shape;126;g251c7a25b43_0_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07079" y="18969774"/>
            <a:ext cx="13450713" cy="7571325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g251c7a25b43_0_3"/>
          <p:cNvSpPr txBox="1"/>
          <p:nvPr/>
        </p:nvSpPr>
        <p:spPr>
          <a:xfrm>
            <a:off x="15207038" y="15954500"/>
            <a:ext cx="13450800" cy="24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0" b="1" dirty="0">
                <a:solidFill>
                  <a:srgbClr val="EDB512"/>
                </a:solidFill>
              </a:rPr>
              <a:t>Include Helpful Supplemental Materials</a:t>
            </a:r>
            <a:endParaRPr dirty="0">
              <a:solidFill>
                <a:srgbClr val="EDB512"/>
              </a:solidFill>
            </a:endParaRPr>
          </a:p>
        </p:txBody>
      </p:sp>
      <p:pic>
        <p:nvPicPr>
          <p:cNvPr id="128" name="Google Shape;128;g251c7a25b43_0_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235000" y="1252383"/>
            <a:ext cx="12244750" cy="4505829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g251c7a25b43_0_3"/>
          <p:cNvSpPr txBox="1"/>
          <p:nvPr/>
        </p:nvSpPr>
        <p:spPr>
          <a:xfrm>
            <a:off x="16103980" y="8706219"/>
            <a:ext cx="10896600" cy="66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5461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Arial"/>
              <a:buChar char="●"/>
            </a:pPr>
            <a:r>
              <a:rPr lang="en-US" sz="5000" dirty="0">
                <a:solidFill>
                  <a:schemeClr val="lt1"/>
                </a:solidFill>
              </a:rPr>
              <a:t>Provide a summary of the patient’s hospital or clinical course. </a:t>
            </a:r>
            <a:endParaRPr sz="5000" dirty="0">
              <a:solidFill>
                <a:schemeClr val="lt1"/>
              </a:solidFill>
            </a:endParaRPr>
          </a:p>
          <a:p>
            <a:pPr marL="457200" marR="0" lvl="0" indent="-5461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Char char="●"/>
            </a:pPr>
            <a:r>
              <a:rPr lang="en-US" sz="5000" dirty="0">
                <a:solidFill>
                  <a:schemeClr val="lt1"/>
                </a:solidFill>
              </a:rPr>
              <a:t>If medications or new therapies were trialed, please include information pertinent to the patient’s clinical course. </a:t>
            </a:r>
            <a:endParaRPr sz="5000" dirty="0">
              <a:solidFill>
                <a:schemeClr val="lt1"/>
              </a:solidFill>
            </a:endParaRPr>
          </a:p>
        </p:txBody>
      </p:sp>
      <p:sp>
        <p:nvSpPr>
          <p:cNvPr id="130" name="Google Shape;130;g251c7a25b43_0_3"/>
          <p:cNvSpPr txBox="1"/>
          <p:nvPr/>
        </p:nvSpPr>
        <p:spPr>
          <a:xfrm>
            <a:off x="16103966" y="7368375"/>
            <a:ext cx="8556000" cy="12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0" b="1" dirty="0">
                <a:solidFill>
                  <a:srgbClr val="EDB512"/>
                </a:solidFill>
              </a:rPr>
              <a:t>Clinical Course</a:t>
            </a:r>
            <a:endParaRPr dirty="0">
              <a:solidFill>
                <a:srgbClr val="EDB51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332</Words>
  <Application>Microsoft Macintosh PowerPoint</Application>
  <PresentationFormat>Custom</PresentationFormat>
  <Paragraphs>43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Seema B Donahoe</dc:creator>
  <cp:lastModifiedBy>Stephen Lencioni</cp:lastModifiedBy>
  <cp:revision>2</cp:revision>
  <cp:lastPrinted>2023-11-08T00:30:07Z</cp:lastPrinted>
  <dcterms:created xsi:type="dcterms:W3CDTF">2017-11-01T20:15:26Z</dcterms:created>
  <dcterms:modified xsi:type="dcterms:W3CDTF">2023-11-08T00:33:59Z</dcterms:modified>
</cp:coreProperties>
</file>